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186"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4" autoAdjust="0"/>
    <p:restoredTop sz="96291"/>
  </p:normalViewPr>
  <p:slideViewPr>
    <p:cSldViewPr snapToGrid="0">
      <p:cViewPr varScale="1">
        <p:scale>
          <a:sx n="103" d="100"/>
          <a:sy n="103" d="100"/>
        </p:scale>
        <p:origin x="28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B7BFB39-1EAF-5541-8C36-49F7E04C3643}" type="datetimeFigureOut">
              <a:rPr kumimoji="1" lang="ja-JP" altLang="en-US" smtClean="0"/>
              <a:t>2026/5/11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84B4A8D-4ABF-D74F-8D28-0C0D74DA4C48}" type="slidenum">
              <a:rPr kumimoji="1" lang="ja-JP" altLang="en-US" smtClean="0"/>
              <a:t>‹#›</a:t>
            </a:fld>
            <a:endParaRPr kumimoji="1" lang="ja-JP" altLang="en-US"/>
          </a:p>
        </p:txBody>
      </p:sp>
    </p:spTree>
    <p:extLst>
      <p:ext uri="{BB962C8B-B14F-4D97-AF65-F5344CB8AC3E}">
        <p14:creationId xmlns:p14="http://schemas.microsoft.com/office/powerpoint/2010/main" val="22845191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9063" y="436563"/>
            <a:ext cx="6508750" cy="4881562"/>
          </a:xfrm>
        </p:spPr>
      </p:sp>
      <p:sp>
        <p:nvSpPr>
          <p:cNvPr id="3" name="ノート プレースホルダー 2"/>
          <p:cNvSpPr>
            <a:spLocks noGrp="1"/>
          </p:cNvSpPr>
          <p:nvPr>
            <p:ph type="body" idx="1"/>
          </p:nvPr>
        </p:nvSpPr>
        <p:spPr>
          <a:xfrm>
            <a:off x="393074" y="5511871"/>
            <a:ext cx="5986255" cy="4921314"/>
          </a:xfrm>
        </p:spPr>
        <p:txBody>
          <a:bodyPr/>
          <a:lstStyle/>
          <a:p>
            <a:endParaRPr kumimoji="1" lang="ja-JP" altLang="en-US"/>
          </a:p>
        </p:txBody>
      </p:sp>
    </p:spTree>
    <p:extLst>
      <p:ext uri="{BB962C8B-B14F-4D97-AF65-F5344CB8AC3E}">
        <p14:creationId xmlns:p14="http://schemas.microsoft.com/office/powerpoint/2010/main" val="489379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6377" y="2125980"/>
            <a:ext cx="7778930" cy="36933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2755" y="3840485"/>
            <a:ext cx="640617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A8684C8-EDA0-402E-B04D-2577F5790841}" type="datetime1">
              <a:rPr lang="ja-JP" altLang="en-US" smtClean="0"/>
              <a:t>2026/5/11</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97435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1"/>
            <a:ext cx="3622867" cy="210186"/>
          </a:xfrm>
        </p:spPr>
        <p:txBody>
          <a:bodyPr lIns="0" tIns="0" rIns="0" bIns="0"/>
          <a:lstStyle>
            <a:lvl1pPr>
              <a:defRPr sz="1366" b="1" i="0">
                <a:solidFill>
                  <a:srgbClr val="FF0000"/>
                </a:solidFill>
                <a:latin typeface="Microsoft YaHei UI"/>
                <a:cs typeface="Microsoft YaHei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F574D6F-5007-48D1-84B9-544EBC6DC7E2}" type="datetime1">
              <a:rPr lang="ja-JP" altLang="en-US" smtClean="0"/>
              <a:t>2026/5/11</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039878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1"/>
            <a:ext cx="3622867" cy="210186"/>
          </a:xfrm>
        </p:spPr>
        <p:txBody>
          <a:bodyPr lIns="0" tIns="0" rIns="0" bIns="0"/>
          <a:lstStyle>
            <a:lvl1pPr>
              <a:defRPr sz="1366" b="1" i="0">
                <a:solidFill>
                  <a:srgbClr val="FF0000"/>
                </a:solidFill>
                <a:latin typeface="Microsoft YaHei UI"/>
                <a:cs typeface="Microsoft YaHei UI"/>
              </a:defRPr>
            </a:lvl1pPr>
          </a:lstStyle>
          <a:p>
            <a:endParaRPr/>
          </a:p>
        </p:txBody>
      </p:sp>
      <p:sp>
        <p:nvSpPr>
          <p:cNvPr id="3" name="Holder 3"/>
          <p:cNvSpPr>
            <a:spLocks noGrp="1"/>
          </p:cNvSpPr>
          <p:nvPr>
            <p:ph sz="half" idx="2"/>
          </p:nvPr>
        </p:nvSpPr>
        <p:spPr>
          <a:xfrm>
            <a:off x="457584" y="1577343"/>
            <a:ext cx="398098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13118" y="1577343"/>
            <a:ext cx="3980982"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E54F4661-308E-46C8-91E8-D9E20E6DD461}" type="datetime1">
              <a:rPr lang="ja-JP" altLang="en-US" smtClean="0"/>
              <a:t>2026/5/11</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944424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1"/>
            <a:ext cx="3622867" cy="210186"/>
          </a:xfrm>
        </p:spPr>
        <p:txBody>
          <a:bodyPr lIns="0" tIns="0" rIns="0" bIns="0"/>
          <a:lstStyle>
            <a:lvl1pPr>
              <a:defRPr sz="1366" b="1" i="0">
                <a:solidFill>
                  <a:srgbClr val="FF0000"/>
                </a:solidFill>
                <a:latin typeface="Microsoft YaHei UI"/>
                <a:cs typeface="Microsoft YaHei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83F3275-074A-4B64-8409-648B5EB49A28}" type="datetime1">
              <a:rPr lang="ja-JP" altLang="en-US" smtClean="0"/>
              <a:t>2026/5/11</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292905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9226BBE8-7E07-4EC1-8090-F451222E3AB0}" type="datetime1">
              <a:rPr lang="ja-JP" altLang="en-US" smtClean="0"/>
              <a:t>2026/5/11</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7144796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764411" y="643122"/>
            <a:ext cx="3622867" cy="369332"/>
          </a:xfrm>
          <a:prstGeom prst="rect">
            <a:avLst/>
          </a:prstGeom>
        </p:spPr>
        <p:txBody>
          <a:bodyPr wrap="square" lIns="0" tIns="0" rIns="0" bIns="0">
            <a:spAutoFit/>
          </a:bodyPr>
          <a:lstStyle>
            <a:lvl1pPr>
              <a:defRPr sz="2400" b="1" i="0">
                <a:solidFill>
                  <a:srgbClr val="FF0000"/>
                </a:solidFill>
                <a:latin typeface="Microsoft YaHei UI"/>
                <a:cs typeface="Microsoft YaHei UI"/>
              </a:defRPr>
            </a:lvl1pPr>
          </a:lstStyle>
          <a:p>
            <a:endParaRPr/>
          </a:p>
        </p:txBody>
      </p:sp>
      <p:sp>
        <p:nvSpPr>
          <p:cNvPr id="3" name="Holder 3"/>
          <p:cNvSpPr>
            <a:spLocks noGrp="1"/>
          </p:cNvSpPr>
          <p:nvPr>
            <p:ph type="body" idx="1"/>
          </p:nvPr>
        </p:nvSpPr>
        <p:spPr>
          <a:xfrm>
            <a:off x="814513" y="2190978"/>
            <a:ext cx="7522669"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11575" y="6377943"/>
            <a:ext cx="2928539" cy="286592"/>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589" y="6377943"/>
            <a:ext cx="2104887" cy="286592"/>
          </a:xfrm>
          <a:prstGeom prst="rect">
            <a:avLst/>
          </a:prstGeom>
        </p:spPr>
        <p:txBody>
          <a:bodyPr wrap="square" lIns="0" tIns="0" rIns="0" bIns="0">
            <a:spAutoFit/>
          </a:bodyPr>
          <a:lstStyle>
            <a:lvl1pPr algn="l">
              <a:defRPr>
                <a:solidFill>
                  <a:schemeClr val="tx1">
                    <a:tint val="75000"/>
                  </a:schemeClr>
                </a:solidFill>
              </a:defRPr>
            </a:lvl1pPr>
          </a:lstStyle>
          <a:p>
            <a:fld id="{C4AE0668-C1AB-4BF1-86FA-EEF14E215477}" type="datetime1">
              <a:rPr lang="ja-JP" altLang="en-US" smtClean="0"/>
              <a:t>2026/5/11</a:t>
            </a:fld>
            <a:endParaRPr lang="en-US" dirty="0"/>
          </a:p>
        </p:txBody>
      </p:sp>
      <p:sp>
        <p:nvSpPr>
          <p:cNvPr id="6" name="Holder 6"/>
          <p:cNvSpPr>
            <a:spLocks noGrp="1"/>
          </p:cNvSpPr>
          <p:nvPr>
            <p:ph type="sldNum" sz="quarter" idx="7"/>
          </p:nvPr>
        </p:nvSpPr>
        <p:spPr>
          <a:xfrm>
            <a:off x="6589218" y="6377943"/>
            <a:ext cx="2104887" cy="2865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7471423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hf sldNum="0" hdr="0" ftr="0" dt="0"/>
  <p:txStyles>
    <p:titleStyle>
      <a:lvl1pPr>
        <a:defRPr>
          <a:latin typeface="+mj-lt"/>
          <a:ea typeface="+mj-ea"/>
          <a:cs typeface="+mj-cs"/>
        </a:defRPr>
      </a:lvl1pPr>
    </p:titleStyle>
    <p:bodyStyle>
      <a:lvl1pPr marL="0">
        <a:defRPr>
          <a:latin typeface="+mn-lt"/>
          <a:ea typeface="+mn-ea"/>
          <a:cs typeface="+mn-cs"/>
        </a:defRPr>
      </a:lvl1pPr>
      <a:lvl2pPr marL="260409">
        <a:defRPr>
          <a:latin typeface="+mn-lt"/>
          <a:ea typeface="+mn-ea"/>
          <a:cs typeface="+mn-cs"/>
        </a:defRPr>
      </a:lvl2pPr>
      <a:lvl3pPr marL="520818">
        <a:defRPr>
          <a:latin typeface="+mn-lt"/>
          <a:ea typeface="+mn-ea"/>
          <a:cs typeface="+mn-cs"/>
        </a:defRPr>
      </a:lvl3pPr>
      <a:lvl4pPr marL="781228">
        <a:defRPr>
          <a:latin typeface="+mn-lt"/>
          <a:ea typeface="+mn-ea"/>
          <a:cs typeface="+mn-cs"/>
        </a:defRPr>
      </a:lvl4pPr>
      <a:lvl5pPr marL="1041636">
        <a:defRPr>
          <a:latin typeface="+mn-lt"/>
          <a:ea typeface="+mn-ea"/>
          <a:cs typeface="+mn-cs"/>
        </a:defRPr>
      </a:lvl5pPr>
      <a:lvl6pPr marL="1302046">
        <a:defRPr>
          <a:latin typeface="+mn-lt"/>
          <a:ea typeface="+mn-ea"/>
          <a:cs typeface="+mn-cs"/>
        </a:defRPr>
      </a:lvl6pPr>
      <a:lvl7pPr marL="1562454">
        <a:defRPr>
          <a:latin typeface="+mn-lt"/>
          <a:ea typeface="+mn-ea"/>
          <a:cs typeface="+mn-cs"/>
        </a:defRPr>
      </a:lvl7pPr>
      <a:lvl8pPr marL="1822864">
        <a:defRPr>
          <a:latin typeface="+mn-lt"/>
          <a:ea typeface="+mn-ea"/>
          <a:cs typeface="+mn-cs"/>
        </a:defRPr>
      </a:lvl8pPr>
      <a:lvl9pPr marL="2083273">
        <a:defRPr>
          <a:latin typeface="+mn-lt"/>
          <a:ea typeface="+mn-ea"/>
          <a:cs typeface="+mn-cs"/>
        </a:defRPr>
      </a:lvl9pPr>
    </p:bodyStyle>
    <p:otherStyle>
      <a:lvl1pPr marL="0">
        <a:defRPr>
          <a:latin typeface="+mn-lt"/>
          <a:ea typeface="+mn-ea"/>
          <a:cs typeface="+mn-cs"/>
        </a:defRPr>
      </a:lvl1pPr>
      <a:lvl2pPr marL="260409">
        <a:defRPr>
          <a:latin typeface="+mn-lt"/>
          <a:ea typeface="+mn-ea"/>
          <a:cs typeface="+mn-cs"/>
        </a:defRPr>
      </a:lvl2pPr>
      <a:lvl3pPr marL="520818">
        <a:defRPr>
          <a:latin typeface="+mn-lt"/>
          <a:ea typeface="+mn-ea"/>
          <a:cs typeface="+mn-cs"/>
        </a:defRPr>
      </a:lvl3pPr>
      <a:lvl4pPr marL="781228">
        <a:defRPr>
          <a:latin typeface="+mn-lt"/>
          <a:ea typeface="+mn-ea"/>
          <a:cs typeface="+mn-cs"/>
        </a:defRPr>
      </a:lvl4pPr>
      <a:lvl5pPr marL="1041636">
        <a:defRPr>
          <a:latin typeface="+mn-lt"/>
          <a:ea typeface="+mn-ea"/>
          <a:cs typeface="+mn-cs"/>
        </a:defRPr>
      </a:lvl5pPr>
      <a:lvl6pPr marL="1302046">
        <a:defRPr>
          <a:latin typeface="+mn-lt"/>
          <a:ea typeface="+mn-ea"/>
          <a:cs typeface="+mn-cs"/>
        </a:defRPr>
      </a:lvl6pPr>
      <a:lvl7pPr marL="1562454">
        <a:defRPr>
          <a:latin typeface="+mn-lt"/>
          <a:ea typeface="+mn-ea"/>
          <a:cs typeface="+mn-cs"/>
        </a:defRPr>
      </a:lvl7pPr>
      <a:lvl8pPr marL="1822864">
        <a:defRPr>
          <a:latin typeface="+mn-lt"/>
          <a:ea typeface="+mn-ea"/>
          <a:cs typeface="+mn-cs"/>
        </a:defRPr>
      </a:lvl8pPr>
      <a:lvl9pPr marL="208327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8212F61A-C8D4-43A3-AD5A-8F82EC735A3B}"/>
              </a:ext>
            </a:extLst>
          </p:cNvPr>
          <p:cNvSpPr/>
          <p:nvPr/>
        </p:nvSpPr>
        <p:spPr>
          <a:xfrm>
            <a:off x="72000" y="116631"/>
            <a:ext cx="9000000" cy="6660000"/>
          </a:xfrm>
          <a:prstGeom prst="rect">
            <a:avLst/>
          </a:prstGeom>
          <a:noFill/>
          <a:ln w="508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bIns="36000" rtlCol="0" anchor="b" anchorCtr="0"/>
          <a:lstStyle/>
          <a:p>
            <a:pPr marL="0" marR="0" lvl="0" indent="0" algn="ctr" defTabSz="736972"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28"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ご案内（事業所内掲示例やホームページ掲載例）</a:t>
            </a:r>
            <a:endParaRPr kumimoji="0" lang="en-US" altLang="ja-JP" sz="2000" b="0" i="0" u="none" strike="noStrike" kern="0" cap="none" spc="-28"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0" marR="0" lvl="0" indent="0" algn="ctr" defTabSz="736972"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28"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l" defTabSz="736972"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a:p>
            <a:pPr marL="2006959" marR="0" lvl="0" indent="0" algn="r" defTabSz="736972"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25"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rPr>
              <a:t>令和○年○⽉　管理者</a:t>
            </a:r>
            <a:endParaRPr kumimoji="1" lang="ja-JP" altLang="en-US" sz="12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icrosoft YaHei UI"/>
            </a:endParaRPr>
          </a:p>
        </p:txBody>
      </p:sp>
      <p:graphicFrame>
        <p:nvGraphicFramePr>
          <p:cNvPr id="16" name="表 3">
            <a:extLst>
              <a:ext uri="{FF2B5EF4-FFF2-40B4-BE49-F238E27FC236}">
                <a16:creationId xmlns:a16="http://schemas.microsoft.com/office/drawing/2014/main" id="{C002995A-9EA8-4EE4-BCBF-63C4782308EF}"/>
              </a:ext>
            </a:extLst>
          </p:cNvPr>
          <p:cNvGraphicFramePr>
            <a:graphicFrameLocks noGrp="1"/>
          </p:cNvGraphicFramePr>
          <p:nvPr>
            <p:extLst>
              <p:ext uri="{D42A27DB-BD31-4B8C-83A1-F6EECF244321}">
                <p14:modId xmlns:p14="http://schemas.microsoft.com/office/powerpoint/2010/main" val="1753478577"/>
              </p:ext>
            </p:extLst>
          </p:nvPr>
        </p:nvGraphicFramePr>
        <p:xfrm>
          <a:off x="168166" y="661224"/>
          <a:ext cx="8797158" cy="5606211"/>
        </p:xfrm>
        <a:graphic>
          <a:graphicData uri="http://schemas.openxmlformats.org/drawingml/2006/table">
            <a:tbl>
              <a:tblPr firstRow="1" bandRow="1">
                <a:tableStyleId>{5C22544A-7EE6-4342-B048-85BDC9FD1C3A}</a:tableStyleId>
              </a:tblPr>
              <a:tblGrid>
                <a:gridCol w="8797158">
                  <a:extLst>
                    <a:ext uri="{9D8B030D-6E8A-4147-A177-3AD203B41FA5}">
                      <a16:colId xmlns:a16="http://schemas.microsoft.com/office/drawing/2014/main" val="1900496553"/>
                    </a:ext>
                  </a:extLst>
                </a:gridCol>
              </a:tblGrid>
              <a:tr h="575905">
                <a:tc>
                  <a:txBody>
                    <a:bodyPr/>
                    <a:lstStyle/>
                    <a:p>
                      <a:pPr marL="0" marR="0" lvl="0" indent="0" algn="l" defTabSz="781903"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◇当事業所では</a:t>
                      </a:r>
                      <a:r>
                        <a:rPr kumimoji="1" lang="en-US" altLang="ja-JP"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ICT</a:t>
                      </a: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を</a:t>
                      </a:r>
                      <a:r>
                        <a:rPr kumimoji="1" lang="ja-JP" altLang="en-US" sz="2000" b="0" i="0" u="none" strike="noStrike" kern="1200" cap="none" spc="0" normalizeH="0" baseline="0" noProof="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活用し、連携体制を構築しています。</a:t>
                      </a:r>
                      <a:endPar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txBody>
                  <a:tcPr marL="86180" marR="86180" marT="43090" marB="4309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4193650895"/>
                  </a:ext>
                </a:extLst>
              </a:tr>
              <a:tr h="2192034">
                <a:tc>
                  <a:txBody>
                    <a:bodyPr/>
                    <a:lstStyle/>
                    <a:p>
                      <a:pPr marL="260409" marR="0" lvl="1" indent="0" algn="l" defTabSz="841484"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6"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r>
                        <a:rPr lang="ja-JP" altLang="en-US" sz="1400" b="1" dirty="0">
                          <a:latin typeface="游ゴシック" panose="020B0400000000000000" pitchFamily="50" charset="-128"/>
                          <a:ea typeface="游ゴシック" panose="020B0400000000000000" pitchFamily="50" charset="-128"/>
                        </a:rPr>
                        <a:t>ご利用者の同意を得たうえで、他の保険医療機関等の関係職種が </a:t>
                      </a:r>
                      <a:r>
                        <a:rPr lang="en-US" altLang="ja-JP" sz="1400" b="1" dirty="0">
                          <a:latin typeface="游ゴシック" panose="020B0400000000000000" pitchFamily="50" charset="-128"/>
                          <a:ea typeface="游ゴシック" panose="020B0400000000000000" pitchFamily="50" charset="-128"/>
                        </a:rPr>
                        <a:t>ICT </a:t>
                      </a:r>
                      <a:r>
                        <a:rPr lang="ja-JP" altLang="en-US" sz="1400" b="1" dirty="0">
                          <a:latin typeface="游ゴシック" panose="020B0400000000000000" pitchFamily="50" charset="-128"/>
                          <a:ea typeface="游ゴシック" panose="020B0400000000000000" pitchFamily="50" charset="-128"/>
                        </a:rPr>
                        <a:t>を用いて記録した診療情報等を活用し、指定訪問看護の実施に関する計画的な管理を推進する体制として、「</a:t>
                      </a:r>
                      <a:r>
                        <a:rPr lang="ja-JP" altLang="en-US" sz="1400" b="1" dirty="0">
                          <a:highlight>
                            <a:srgbClr val="FFFF00"/>
                          </a:highlight>
                          <a:latin typeface="游ゴシック" panose="020B0400000000000000" pitchFamily="50" charset="-128"/>
                          <a:ea typeface="游ゴシック" panose="020B0400000000000000" pitchFamily="50" charset="-128"/>
                        </a:rPr>
                        <a:t>訪問看護医療情報連携加算</a:t>
                      </a:r>
                      <a:r>
                        <a:rPr lang="ja-JP" altLang="en-US" sz="1400" b="1" dirty="0">
                          <a:latin typeface="游ゴシック" panose="020B0400000000000000" pitchFamily="50" charset="-128"/>
                          <a:ea typeface="游ゴシック" panose="020B0400000000000000" pitchFamily="50" charset="-128"/>
                        </a:rPr>
                        <a:t>」の届出を行っています。</a:t>
                      </a:r>
                      <a:endParaRPr kumimoji="0" lang="en-US" altLang="ja-JP" sz="1400" b="1" i="0" u="none" strike="noStrike" kern="0" cap="none" spc="0" normalizeH="0" baseline="0" dirty="0">
                        <a:ln>
                          <a:noFill/>
                        </a:ln>
                        <a:solidFill>
                          <a:schemeClr val="dk1"/>
                        </a:solidFill>
                        <a:effectLst/>
                        <a:uLnTx/>
                        <a:uFillTx/>
                        <a:latin typeface="游ゴシック" panose="020B0400000000000000" pitchFamily="50" charset="-128"/>
                        <a:ea typeface="游ゴシック" panose="020B0400000000000000" pitchFamily="50" charset="-128"/>
                        <a:cs typeface="+mn-cs"/>
                      </a:endParaRPr>
                    </a:p>
                    <a:p>
                      <a:endParaRPr kumimoji="1" lang="en-US" altLang="ja-JP" sz="1400" b="1" i="0" u="none" strike="noStrike" kern="1200" cap="none" spc="-6"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a:t>
                      </a:r>
                      <a:r>
                        <a:rPr kumimoji="1" lang="ja-JP" altLang="en-US"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主な連携機関（令和　年　月現在）</a:t>
                      </a:r>
                      <a:r>
                        <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a:t>
                      </a:r>
                    </a:p>
                    <a:p>
                      <a:pPr marL="260409" marR="0" lvl="1" indent="0" algn="l" defTabSz="84148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　◯◯病院　◯◯歯科クリニック　〇〇薬局　◯◯訪問看護ステーション　◯◯訪問看護ステーション</a:t>
                      </a:r>
                      <a:endPar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rPr>
                        <a:t>　◯◯居宅介護支援事業所　　◯◯訪問介護事業所　</a:t>
                      </a:r>
                      <a:endParaRPr kumimoji="1" lang="en-US" altLang="ja-JP" sz="1400" b="1" i="0" u="none" strike="noStrike" kern="1200" cap="none" spc="-3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S PGothic"/>
                      </a:endParaRPr>
                    </a:p>
                    <a:p>
                      <a:pPr marL="260409" marR="0" lvl="1" indent="0" algn="l" defTabSz="841484" rtl="0" eaLnBrk="1" fontAlgn="auto" latinLnBrk="0" hangingPunct="1">
                        <a:lnSpc>
                          <a:spcPct val="100000"/>
                        </a:lnSpc>
                        <a:spcBef>
                          <a:spcPts val="646"/>
                        </a:spcBef>
                        <a:spcAft>
                          <a:spcPts val="0"/>
                        </a:spcAft>
                        <a:buClrTx/>
                        <a:buSzTx/>
                        <a:buFontTx/>
                        <a:buNone/>
                        <a:tabLst/>
                        <a:defRPr/>
                      </a:pPr>
                      <a:endParaRPr kumimoji="1" lang="en-US" altLang="ja-JP" sz="1400" b="0" i="0" u="none" strike="noStrike" kern="1200" cap="none" spc="-3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txBody>
                  <a:tcPr marL="86180" marR="86180" marT="43090" marB="4309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68930025"/>
                  </a:ext>
                </a:extLst>
              </a:tr>
              <a:tr h="466092">
                <a:tc>
                  <a:txBody>
                    <a:bodyPr/>
                    <a:lstStyle/>
                    <a:p>
                      <a:pPr marL="260350" marR="0" lvl="1" indent="-250825" algn="l" defTabSz="841484" rtl="0" eaLnBrk="1" fontAlgn="auto" latinLnBrk="0" hangingPunct="1">
                        <a:lnSpc>
                          <a:spcPct val="100000"/>
                        </a:lnSpc>
                        <a:spcBef>
                          <a:spcPts val="646"/>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◇ふくいみまもり</a:t>
                      </a:r>
                      <a:r>
                        <a:rPr kumimoji="1" lang="en-US" altLang="ja-JP"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SNS</a:t>
                      </a:r>
                      <a:r>
                        <a:rPr kumimoji="1" lang="ja-JP" altLang="en-US"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とは？　　</a:t>
                      </a:r>
                      <a:endParaRPr kumimoji="1" lang="en-US" altLang="ja-JP" sz="20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txBody>
                  <a:tcPr marL="86180" marR="86180" marT="43090" marB="430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740343169"/>
                  </a:ext>
                </a:extLst>
              </a:tr>
              <a:tr h="1992025">
                <a:tc>
                  <a:txBody>
                    <a:bodyPr/>
                    <a:lstStyle/>
                    <a:p>
                      <a:pPr marL="260350" marR="0" lvl="1" indent="9525" algn="l" defTabSz="841484" rtl="0" eaLnBrk="1" fontAlgn="auto" latinLnBrk="0" hangingPunct="1">
                        <a:lnSpc>
                          <a:spcPct val="100000"/>
                        </a:lnSpc>
                        <a:spcBef>
                          <a:spcPts val="646"/>
                        </a:spcBef>
                        <a:spcAft>
                          <a:spcPts val="0"/>
                        </a:spcAft>
                        <a:buClrTx/>
                        <a:buSzTx/>
                        <a:buFontTx/>
                        <a:buNone/>
                        <a:tabLst/>
                        <a:defRPr/>
                      </a:pPr>
                      <a:endParaRPr lang="en-US" altLang="ja-JP" sz="1400" b="1" i="0" dirty="0">
                        <a:solidFill>
                          <a:schemeClr val="dk1"/>
                        </a:solidFill>
                        <a:effectLst/>
                        <a:latin typeface="游ゴシック" panose="020B0400000000000000" pitchFamily="50" charset="-128"/>
                        <a:ea typeface="游ゴシック" panose="020B0400000000000000" pitchFamily="50" charset="-128"/>
                        <a:cs typeface="+mn-cs"/>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r>
                        <a:rPr lang="en-US" altLang="ja-JP" sz="1400" b="1" i="0" dirty="0">
                          <a:solidFill>
                            <a:schemeClr val="dk1"/>
                          </a:solidFill>
                          <a:effectLst/>
                          <a:latin typeface="游ゴシック" panose="020B0400000000000000" pitchFamily="50" charset="-128"/>
                          <a:ea typeface="游ゴシック" panose="020B0400000000000000" pitchFamily="50" charset="-128"/>
                          <a:cs typeface="+mn-cs"/>
                        </a:rPr>
                        <a:t>ICT</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を活用して、医療介護に関わる多職種間の情報共有を進め、連携を深めることを目的に患者・家族参加型「医療・介護連携専用ネットワーク」です。</a:t>
                      </a:r>
                      <a:endParaRPr lang="en-US" altLang="ja-JP" sz="1400" b="1" i="0" dirty="0">
                        <a:solidFill>
                          <a:schemeClr val="dk1"/>
                        </a:solidFill>
                        <a:effectLst/>
                        <a:latin typeface="游ゴシック" panose="020B0400000000000000" pitchFamily="50" charset="-128"/>
                        <a:ea typeface="游ゴシック" panose="020B0400000000000000" pitchFamily="50" charset="-128"/>
                        <a:cs typeface="+mn-cs"/>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r>
                        <a:rPr lang="en-US" altLang="ja-JP" sz="1400" b="1" i="0" dirty="0">
                          <a:solidFill>
                            <a:schemeClr val="dk1"/>
                          </a:solidFill>
                          <a:effectLst/>
                          <a:latin typeface="游ゴシック" panose="020B0400000000000000" pitchFamily="50" charset="-128"/>
                          <a:ea typeface="游ゴシック" panose="020B0400000000000000" pitchFamily="50" charset="-128"/>
                          <a:cs typeface="+mn-cs"/>
                        </a:rPr>
                        <a:t>※</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ふくいみまもり</a:t>
                      </a:r>
                      <a:r>
                        <a:rPr lang="en-US" altLang="ja-JP" sz="1400" b="1" i="0" dirty="0">
                          <a:solidFill>
                            <a:schemeClr val="dk1"/>
                          </a:solidFill>
                          <a:effectLst/>
                          <a:latin typeface="游ゴシック" panose="020B0400000000000000" pitchFamily="50" charset="-128"/>
                          <a:ea typeface="游ゴシック" panose="020B0400000000000000" pitchFamily="50" charset="-128"/>
                          <a:cs typeface="+mn-cs"/>
                        </a:rPr>
                        <a:t>SNS</a:t>
                      </a:r>
                      <a:r>
                        <a:rPr lang="ja-JP" altLang="en-US" sz="1400" b="1" i="0" dirty="0">
                          <a:solidFill>
                            <a:schemeClr val="dk1"/>
                          </a:solidFill>
                          <a:effectLst/>
                          <a:latin typeface="游ゴシック" panose="020B0400000000000000" pitchFamily="50" charset="-128"/>
                          <a:ea typeface="游ゴシック" panose="020B0400000000000000" pitchFamily="50" charset="-128"/>
                          <a:cs typeface="+mn-cs"/>
                        </a:rPr>
                        <a:t>は</a:t>
                      </a:r>
                      <a:r>
                        <a:rPr lang="ja-JP" altLang="ja-JP" sz="1400" b="1" dirty="0">
                          <a:solidFill>
                            <a:schemeClr val="dk1"/>
                          </a:solidFill>
                          <a:effectLst/>
                          <a:latin typeface="游ゴシック" panose="020B0400000000000000" pitchFamily="50" charset="-128"/>
                          <a:ea typeface="游ゴシック" panose="020B0400000000000000" pitchFamily="50" charset="-128"/>
                          <a:cs typeface="+mn-cs"/>
                        </a:rPr>
                        <a:t>、厚生労働省の定めるガイドラインに準拠したセキュリティ対策を講じて運用して</a:t>
                      </a:r>
                      <a:r>
                        <a:rPr lang="ja-JP" altLang="en-US" sz="1400" b="1" dirty="0">
                          <a:solidFill>
                            <a:schemeClr val="dk1"/>
                          </a:solidFill>
                          <a:effectLst/>
                          <a:latin typeface="游ゴシック" panose="020B0400000000000000" pitchFamily="50" charset="-128"/>
                          <a:ea typeface="游ゴシック" panose="020B0400000000000000" pitchFamily="50" charset="-128"/>
                          <a:cs typeface="+mn-cs"/>
                        </a:rPr>
                        <a:t>います</a:t>
                      </a:r>
                      <a:r>
                        <a:rPr lang="ja-JP" altLang="ja-JP" sz="1400" b="1" dirty="0">
                          <a:solidFill>
                            <a:schemeClr val="dk1"/>
                          </a:solidFill>
                          <a:effectLst/>
                          <a:latin typeface="游ゴシック" panose="020B0400000000000000" pitchFamily="50" charset="-128"/>
                          <a:ea typeface="游ゴシック" panose="020B0400000000000000" pitchFamily="50" charset="-128"/>
                          <a:cs typeface="+mn-cs"/>
                        </a:rPr>
                        <a:t>。</a:t>
                      </a:r>
                      <a:endParaRPr lang="en-US" altLang="ja-JP" sz="1400" b="1" dirty="0">
                        <a:solidFill>
                          <a:schemeClr val="dk1"/>
                        </a:solidFill>
                        <a:effectLst/>
                        <a:latin typeface="游ゴシック" panose="020B0400000000000000" pitchFamily="50" charset="-128"/>
                        <a:ea typeface="游ゴシック" panose="020B0400000000000000" pitchFamily="50" charset="-128"/>
                        <a:cs typeface="+mn-cs"/>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endPar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endPar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p>
                      <a:pPr marL="260350" marR="0" lvl="1" indent="9525" algn="l" defTabSz="841484" rtl="0" eaLnBrk="1" fontAlgn="auto" latinLnBrk="0" hangingPunct="1">
                        <a:lnSpc>
                          <a:spcPct val="100000"/>
                        </a:lnSpc>
                        <a:spcBef>
                          <a:spcPts val="646"/>
                        </a:spcBef>
                        <a:spcAft>
                          <a:spcPts val="0"/>
                        </a:spcAft>
                        <a:buClrTx/>
                        <a:buSzTx/>
                        <a:buFontTx/>
                        <a:buNone/>
                        <a:tabLst/>
                        <a:defRPr/>
                      </a:pPr>
                      <a:r>
                        <a:rPr kumimoji="1" lang="ja-JP" altLang="en-US"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　　　　　　　ふくいみまもり</a:t>
                      </a:r>
                      <a:r>
                        <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SNS</a:t>
                      </a:r>
                      <a:r>
                        <a:rPr kumimoji="1" lang="ja-JP" altLang="en-US"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についての詳細はこちらの</a:t>
                      </a:r>
                      <a:r>
                        <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QR</a:t>
                      </a:r>
                      <a:r>
                        <a:rPr kumimoji="1" lang="ja-JP" altLang="en-US"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rPr>
                        <a:t>コードから参照できます⇒</a:t>
                      </a:r>
                      <a:endParaRPr kumimoji="1" lang="en-US" altLang="ja-JP" sz="12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p>
                      <a:pPr marL="260409" marR="0" lvl="1" indent="0" algn="l" defTabSz="841484" rtl="0" eaLnBrk="1" fontAlgn="auto" latinLnBrk="0" hangingPunct="1">
                        <a:lnSpc>
                          <a:spcPct val="100000"/>
                        </a:lnSpc>
                        <a:spcBef>
                          <a:spcPts val="646"/>
                        </a:spcBef>
                        <a:spcAft>
                          <a:spcPts val="0"/>
                        </a:spcAft>
                        <a:buClrTx/>
                        <a:buSzTx/>
                        <a:buFontTx/>
                        <a:buNone/>
                        <a:tabLst/>
                        <a:defRPr/>
                      </a:pPr>
                      <a:endParaRPr kumimoji="1" lang="en-US" altLang="ja-JP" sz="1400" b="0" i="0" u="none" strike="noStrike" kern="1200" cap="none" spc="-6"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S PGothic"/>
                      </a:endParaRPr>
                    </a:p>
                  </a:txBody>
                  <a:tcPr marL="86180" marR="86180" marT="43090" marB="4309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17393283"/>
                  </a:ext>
                </a:extLst>
              </a:tr>
            </a:tbl>
          </a:graphicData>
        </a:graphic>
      </p:graphicFrame>
      <p:sp>
        <p:nvSpPr>
          <p:cNvPr id="3" name="テキスト ボックス 2">
            <a:extLst>
              <a:ext uri="{FF2B5EF4-FFF2-40B4-BE49-F238E27FC236}">
                <a16:creationId xmlns:a16="http://schemas.microsoft.com/office/drawing/2014/main" id="{4A35D5EA-16B6-D360-CFCF-AEFC4B5DFDE6}"/>
              </a:ext>
            </a:extLst>
          </p:cNvPr>
          <p:cNvSpPr txBox="1"/>
          <p:nvPr/>
        </p:nvSpPr>
        <p:spPr>
          <a:xfrm>
            <a:off x="987554" y="5918266"/>
            <a:ext cx="4862228" cy="276999"/>
          </a:xfrm>
          <a:prstGeom prst="rect">
            <a:avLst/>
          </a:prstGeom>
          <a:noFill/>
        </p:spPr>
        <p:txBody>
          <a:bodyPr wrap="none" rtlCol="0">
            <a:spAutoFit/>
          </a:bodyPr>
          <a:lstStyle/>
          <a:p>
            <a:pPr lvl="0">
              <a:defRPr/>
            </a:pPr>
            <a:r>
              <a:rPr kumimoji="1" lang="en-US" altLang="ja-JP" sz="1200" dirty="0">
                <a:solidFill>
                  <a:prstClr val="black"/>
                </a:solidFill>
              </a:rPr>
              <a:t>https://www.fukui.med.or.jp/fukuimedical-net/sns/index.html</a:t>
            </a:r>
            <a:endParaRPr kumimoji="1"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p:txBody>
      </p:sp>
      <p:sp>
        <p:nvSpPr>
          <p:cNvPr id="5" name="角丸四角形吹き出し 4">
            <a:extLst>
              <a:ext uri="{FF2B5EF4-FFF2-40B4-BE49-F238E27FC236}">
                <a16:creationId xmlns:a16="http://schemas.microsoft.com/office/drawing/2014/main" id="{1E179ADD-D4AB-74BF-090C-05ACAB67155A}"/>
              </a:ext>
            </a:extLst>
          </p:cNvPr>
          <p:cNvSpPr/>
          <p:nvPr/>
        </p:nvSpPr>
        <p:spPr>
          <a:xfrm>
            <a:off x="5849782" y="3035480"/>
            <a:ext cx="2564523" cy="787039"/>
          </a:xfrm>
          <a:prstGeom prst="wedgeRoundRectCallout">
            <a:avLst>
              <a:gd name="adj1" fmla="val -63354"/>
              <a:gd name="adj2" fmla="val -7238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ICT</a:t>
            </a:r>
            <a:r>
              <a:rPr kumimoji="1" lang="ja-JP" altLang="en-US"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による連携体制を構築していること及び実際に患者情報を</a:t>
            </a:r>
            <a:r>
              <a:rPr kumimoji="1" lang="en-US" altLang="ja-JP"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ICT</a:t>
            </a:r>
            <a:r>
              <a:rPr kumimoji="1" lang="ja-JP" altLang="en-US"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で共有実績のある連携機関の名称等を</a:t>
            </a:r>
            <a:endParaRPr kumimoji="1" lang="en-US" altLang="ja-JP"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rPr>
              <a:t>５施設以上掲示</a:t>
            </a:r>
          </a:p>
        </p:txBody>
      </p:sp>
      <p:pic>
        <p:nvPicPr>
          <p:cNvPr id="6" name="図 5"/>
          <p:cNvPicPr>
            <a:picLocks noChangeAspect="1"/>
          </p:cNvPicPr>
          <p:nvPr/>
        </p:nvPicPr>
        <p:blipFill>
          <a:blip r:embed="rId3"/>
          <a:stretch>
            <a:fillRect/>
          </a:stretch>
        </p:blipFill>
        <p:spPr>
          <a:xfrm>
            <a:off x="6175737" y="5085187"/>
            <a:ext cx="1231816" cy="1248578"/>
          </a:xfrm>
          <a:prstGeom prst="rect">
            <a:avLst/>
          </a:prstGeom>
        </p:spPr>
      </p:pic>
      <p:sp>
        <p:nvSpPr>
          <p:cNvPr id="7" name="スライド番号プレースホルダー 4">
            <a:extLst>
              <a:ext uri="{FF2B5EF4-FFF2-40B4-BE49-F238E27FC236}">
                <a16:creationId xmlns:a16="http://schemas.microsoft.com/office/drawing/2014/main" id="{FA33B5EA-3F1F-4B2E-A33C-FC151B14B716}"/>
              </a:ext>
            </a:extLst>
          </p:cNvPr>
          <p:cNvSpPr>
            <a:spLocks noGrp="1"/>
          </p:cNvSpPr>
          <p:nvPr>
            <p:ph type="sldNum" sz="quarter" idx="4294967295"/>
          </p:nvPr>
        </p:nvSpPr>
        <p:spPr>
          <a:xfrm>
            <a:off x="6773349" y="6400094"/>
            <a:ext cx="2133599" cy="337038"/>
          </a:xfrm>
        </p:spPr>
        <p:txBody>
          <a:bodyPr/>
          <a:lstStyle/>
          <a:p>
            <a:pPr algn="r" defTabSz="765667">
              <a:defRPr/>
            </a:pPr>
            <a:fld id="{B45DF74F-6A44-412D-9C00-1EC671AFA08D}" type="slidenum">
              <a:rPr kumimoji="1" lang="ja-JP" altLang="en-US" sz="1108">
                <a:solidFill>
                  <a:prstClr val="black">
                    <a:tint val="75000"/>
                  </a:prstClr>
                </a:solidFill>
                <a:latin typeface="Calibri" panose="020F0502020204030204"/>
                <a:ea typeface="游ゴシック" panose="020B0400000000000000" pitchFamily="50" charset="-128"/>
              </a:rPr>
              <a:pPr algn="r" defTabSz="765667">
                <a:defRPr/>
              </a:pPr>
              <a:t>1</a:t>
            </a:fld>
            <a:endParaRPr kumimoji="1" lang="ja-JP" altLang="en-US" sz="1108" dirty="0">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397892138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5">
      <a:majorFont>
        <a:latin typeface="UD Digi Kyokasho NK-R"/>
        <a:ea typeface="UD Digi Kyokasho NK-R"/>
        <a:cs typeface=""/>
      </a:majorFont>
      <a:minorFont>
        <a:latin typeface="UD Digi Kyokasho NK-R"/>
        <a:ea typeface="UD Digi Kyokasho NK-R"/>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3783</TotalTime>
  <Words>270</Words>
  <Application>Microsoft Office PowerPoint</Application>
  <PresentationFormat>画面に合わせる (4:3)</PresentationFormat>
  <Paragraphs>53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Microsoft YaHei UI</vt:lpstr>
      <vt:lpstr>UD デジタル 教科書体 NK-B</vt:lpstr>
      <vt:lpstr>UD Digi Kyokasho NK-R</vt:lpstr>
      <vt:lpstr>游ゴシック</vt:lpstr>
      <vt:lpstr>Calibri</vt:lpstr>
      <vt:lpstr>1_Office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在宅医療 情報連携加算 【参考資料】</dc:title>
  <cp:lastModifiedBy>pc1002</cp:lastModifiedBy>
  <cp:revision>62</cp:revision>
  <cp:lastPrinted>2024-05-21T02:03:13Z</cp:lastPrinted>
  <dcterms:created xsi:type="dcterms:W3CDTF">2024-03-06T09:30:11Z</dcterms:created>
  <dcterms:modified xsi:type="dcterms:W3CDTF">2026-05-11T05:17:14Z</dcterms:modified>
</cp:coreProperties>
</file>