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8" r:id="rId2"/>
  </p:sldIdLst>
  <p:sldSz cx="7561263" cy="106934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68">
          <p15:clr>
            <a:srgbClr val="A4A3A4"/>
          </p15:clr>
        </p15:guide>
        <p15:guide id="2" pos="238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F267"/>
    <a:srgbClr val="EBE600"/>
    <a:srgbClr val="FF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67" d="100"/>
          <a:sy n="67" d="100"/>
        </p:scale>
        <p:origin x="1206" y="48"/>
      </p:cViewPr>
      <p:guideLst>
        <p:guide orient="horz" pos="3368"/>
        <p:guide pos="2382"/>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F81749E3-C4CE-4CD8-84D4-7E03EA956B73}" type="datetimeFigureOut">
              <a:rPr kumimoji="1" lang="ja-JP" altLang="en-US" smtClean="0"/>
              <a:t>2026/4/22</a:t>
            </a:fld>
            <a:endParaRPr kumimoji="1" lang="ja-JP" altLang="en-US"/>
          </a:p>
        </p:txBody>
      </p:sp>
      <p:sp>
        <p:nvSpPr>
          <p:cNvPr id="4" name="スライド イメージ プレースホルダー 3"/>
          <p:cNvSpPr>
            <a:spLocks noGrp="1" noRot="1" noChangeAspect="1"/>
          </p:cNvSpPr>
          <p:nvPr>
            <p:ph type="sldImg" idx="2"/>
          </p:nvPr>
        </p:nvSpPr>
        <p:spPr>
          <a:xfrm>
            <a:off x="2087563" y="746125"/>
            <a:ext cx="2632075"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D3F0E10F-696E-4B40-8B90-F885BDE2AE95}" type="slidenum">
              <a:rPr kumimoji="1" lang="ja-JP" altLang="en-US" smtClean="0"/>
              <a:t>‹#›</a:t>
            </a:fld>
            <a:endParaRPr kumimoji="1" lang="ja-JP" altLang="en-US"/>
          </a:p>
        </p:txBody>
      </p:sp>
    </p:spTree>
    <p:extLst>
      <p:ext uri="{BB962C8B-B14F-4D97-AF65-F5344CB8AC3E}">
        <p14:creationId xmlns:p14="http://schemas.microsoft.com/office/powerpoint/2010/main" val="401130290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CC9557-2D18-6921-2AB4-1D6130B6800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DCAC5A4-DD1C-D2FB-739C-35F13DC2E815}"/>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54691E19-875C-C7F7-7D54-D6A6E2001911}"/>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DEEDFF40-9CCA-E67E-420C-FFA963FA361C}"/>
              </a:ext>
            </a:extLst>
          </p:cNvPr>
          <p:cNvSpPr>
            <a:spLocks noGrp="1"/>
          </p:cNvSpPr>
          <p:nvPr>
            <p:ph type="sldNum" sz="quarter" idx="10"/>
          </p:nvPr>
        </p:nvSpPr>
        <p:spPr/>
        <p:txBody>
          <a:bodyPr/>
          <a:lstStyle/>
          <a:p>
            <a:fld id="{D3F0E10F-696E-4B40-8B90-F885BDE2AE95}" type="slidenum">
              <a:rPr kumimoji="1" lang="ja-JP" altLang="en-US" smtClean="0"/>
              <a:t>1</a:t>
            </a:fld>
            <a:endParaRPr kumimoji="1" lang="ja-JP" altLang="en-US"/>
          </a:p>
        </p:txBody>
      </p:sp>
    </p:spTree>
    <p:extLst>
      <p:ext uri="{BB962C8B-B14F-4D97-AF65-F5344CB8AC3E}">
        <p14:creationId xmlns:p14="http://schemas.microsoft.com/office/powerpoint/2010/main" val="4679580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7095" y="3321886"/>
            <a:ext cx="6427074" cy="2292150"/>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134190" y="6059593"/>
            <a:ext cx="5292884" cy="2732758"/>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CE0FF96B-136D-407D-9F2A-15FF96A76E9C}" type="datetimeFigureOut">
              <a:rPr kumimoji="1" lang="ja-JP" altLang="en-US" smtClean="0"/>
              <a:t>2026/4/22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A128559-F9ED-4962-B3A0-8C38D4F28AF7}" type="slidenum">
              <a:rPr kumimoji="1" lang="ja-JP" altLang="en-US" smtClean="0"/>
              <a:t>‹#›</a:t>
            </a:fld>
            <a:endParaRPr kumimoji="1" lang="ja-JP" altLang="en-US"/>
          </a:p>
        </p:txBody>
      </p:sp>
    </p:spTree>
    <p:extLst>
      <p:ext uri="{BB962C8B-B14F-4D97-AF65-F5344CB8AC3E}">
        <p14:creationId xmlns:p14="http://schemas.microsoft.com/office/powerpoint/2010/main" val="23468850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E0FF96B-136D-407D-9F2A-15FF96A76E9C}" type="datetimeFigureOut">
              <a:rPr kumimoji="1" lang="ja-JP" altLang="en-US" smtClean="0"/>
              <a:t>2026/4/22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A128559-F9ED-4962-B3A0-8C38D4F28AF7}" type="slidenum">
              <a:rPr kumimoji="1" lang="ja-JP" altLang="en-US" smtClean="0"/>
              <a:t>‹#›</a:t>
            </a:fld>
            <a:endParaRPr kumimoji="1" lang="ja-JP" altLang="en-US"/>
          </a:p>
        </p:txBody>
      </p:sp>
    </p:spTree>
    <p:extLst>
      <p:ext uri="{BB962C8B-B14F-4D97-AF65-F5344CB8AC3E}">
        <p14:creationId xmlns:p14="http://schemas.microsoft.com/office/powerpoint/2010/main" val="3525810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534133" y="668338"/>
            <a:ext cx="1405923" cy="1422568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12427" y="668338"/>
            <a:ext cx="4095684" cy="1422568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E0FF96B-136D-407D-9F2A-15FF96A76E9C}" type="datetimeFigureOut">
              <a:rPr kumimoji="1" lang="ja-JP" altLang="en-US" smtClean="0"/>
              <a:t>2026/4/22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A128559-F9ED-4962-B3A0-8C38D4F28AF7}" type="slidenum">
              <a:rPr kumimoji="1" lang="ja-JP" altLang="en-US" smtClean="0"/>
              <a:t>‹#›</a:t>
            </a:fld>
            <a:endParaRPr kumimoji="1" lang="ja-JP" altLang="en-US"/>
          </a:p>
        </p:txBody>
      </p:sp>
    </p:spTree>
    <p:extLst>
      <p:ext uri="{BB962C8B-B14F-4D97-AF65-F5344CB8AC3E}">
        <p14:creationId xmlns:p14="http://schemas.microsoft.com/office/powerpoint/2010/main" val="26293598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E0FF96B-136D-407D-9F2A-15FF96A76E9C}" type="datetimeFigureOut">
              <a:rPr kumimoji="1" lang="ja-JP" altLang="en-US" smtClean="0"/>
              <a:t>2026/4/22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A128559-F9ED-4962-B3A0-8C38D4F28AF7}" type="slidenum">
              <a:rPr kumimoji="1" lang="ja-JP" altLang="en-US" smtClean="0"/>
              <a:t>‹#›</a:t>
            </a:fld>
            <a:endParaRPr kumimoji="1" lang="ja-JP" altLang="en-US"/>
          </a:p>
        </p:txBody>
      </p:sp>
    </p:spTree>
    <p:extLst>
      <p:ext uri="{BB962C8B-B14F-4D97-AF65-F5344CB8AC3E}">
        <p14:creationId xmlns:p14="http://schemas.microsoft.com/office/powerpoint/2010/main" val="33683577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97287" y="6871500"/>
            <a:ext cx="6427074" cy="2123828"/>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97287" y="4532320"/>
            <a:ext cx="6427074" cy="233918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CE0FF96B-136D-407D-9F2A-15FF96A76E9C}" type="datetimeFigureOut">
              <a:rPr kumimoji="1" lang="ja-JP" altLang="en-US" smtClean="0"/>
              <a:t>2026/4/22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A128559-F9ED-4962-B3A0-8C38D4F28AF7}" type="slidenum">
              <a:rPr kumimoji="1" lang="ja-JP" altLang="en-US" smtClean="0"/>
              <a:t>‹#›</a:t>
            </a:fld>
            <a:endParaRPr kumimoji="1" lang="ja-JP" altLang="en-US"/>
          </a:p>
        </p:txBody>
      </p:sp>
    </p:spTree>
    <p:extLst>
      <p:ext uri="{BB962C8B-B14F-4D97-AF65-F5344CB8AC3E}">
        <p14:creationId xmlns:p14="http://schemas.microsoft.com/office/powerpoint/2010/main" val="14966369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12428" y="3891210"/>
            <a:ext cx="2750147" cy="11002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188595" y="3891210"/>
            <a:ext cx="2751460" cy="11002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CE0FF96B-136D-407D-9F2A-15FF96A76E9C}" type="datetimeFigureOut">
              <a:rPr kumimoji="1" lang="ja-JP" altLang="en-US" smtClean="0"/>
              <a:t>2026/4/22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A128559-F9ED-4962-B3A0-8C38D4F28AF7}" type="slidenum">
              <a:rPr kumimoji="1" lang="ja-JP" altLang="en-US" smtClean="0"/>
              <a:t>‹#›</a:t>
            </a:fld>
            <a:endParaRPr kumimoji="1" lang="ja-JP" altLang="en-US"/>
          </a:p>
        </p:txBody>
      </p:sp>
    </p:spTree>
    <p:extLst>
      <p:ext uri="{BB962C8B-B14F-4D97-AF65-F5344CB8AC3E}">
        <p14:creationId xmlns:p14="http://schemas.microsoft.com/office/powerpoint/2010/main" val="138890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78063" y="428232"/>
            <a:ext cx="6805137" cy="1782233"/>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78063" y="2393639"/>
            <a:ext cx="3340871" cy="99755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78063" y="3391194"/>
            <a:ext cx="3340871" cy="616108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841017" y="2393639"/>
            <a:ext cx="3342183" cy="99755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841017" y="3391194"/>
            <a:ext cx="3342183" cy="616108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CE0FF96B-136D-407D-9F2A-15FF96A76E9C}" type="datetimeFigureOut">
              <a:rPr kumimoji="1" lang="ja-JP" altLang="en-US" smtClean="0"/>
              <a:t>2026/4/22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2A128559-F9ED-4962-B3A0-8C38D4F28AF7}" type="slidenum">
              <a:rPr kumimoji="1" lang="ja-JP" altLang="en-US" smtClean="0"/>
              <a:t>‹#›</a:t>
            </a:fld>
            <a:endParaRPr kumimoji="1" lang="ja-JP" altLang="en-US"/>
          </a:p>
        </p:txBody>
      </p:sp>
    </p:spTree>
    <p:extLst>
      <p:ext uri="{BB962C8B-B14F-4D97-AF65-F5344CB8AC3E}">
        <p14:creationId xmlns:p14="http://schemas.microsoft.com/office/powerpoint/2010/main" val="19631899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CE0FF96B-136D-407D-9F2A-15FF96A76E9C}" type="datetimeFigureOut">
              <a:rPr kumimoji="1" lang="ja-JP" altLang="en-US" smtClean="0"/>
              <a:t>2026/4/22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2A128559-F9ED-4962-B3A0-8C38D4F28AF7}" type="slidenum">
              <a:rPr kumimoji="1" lang="ja-JP" altLang="en-US" smtClean="0"/>
              <a:t>‹#›</a:t>
            </a:fld>
            <a:endParaRPr kumimoji="1" lang="ja-JP" altLang="en-US"/>
          </a:p>
        </p:txBody>
      </p:sp>
    </p:spTree>
    <p:extLst>
      <p:ext uri="{BB962C8B-B14F-4D97-AF65-F5344CB8AC3E}">
        <p14:creationId xmlns:p14="http://schemas.microsoft.com/office/powerpoint/2010/main" val="23412696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CE0FF96B-136D-407D-9F2A-15FF96A76E9C}" type="datetimeFigureOut">
              <a:rPr kumimoji="1" lang="ja-JP" altLang="en-US" smtClean="0"/>
              <a:t>2026/4/22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2A128559-F9ED-4962-B3A0-8C38D4F28AF7}" type="slidenum">
              <a:rPr kumimoji="1" lang="ja-JP" altLang="en-US" smtClean="0"/>
              <a:t>‹#›</a:t>
            </a:fld>
            <a:endParaRPr kumimoji="1" lang="ja-JP" altLang="en-US"/>
          </a:p>
        </p:txBody>
      </p:sp>
    </p:spTree>
    <p:extLst>
      <p:ext uri="{BB962C8B-B14F-4D97-AF65-F5344CB8AC3E}">
        <p14:creationId xmlns:p14="http://schemas.microsoft.com/office/powerpoint/2010/main" val="2903989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8064" y="425756"/>
            <a:ext cx="2487603" cy="1811937"/>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956244" y="425756"/>
            <a:ext cx="4226956" cy="912652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78064" y="2237694"/>
            <a:ext cx="2487603" cy="731458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E0FF96B-136D-407D-9F2A-15FF96A76E9C}" type="datetimeFigureOut">
              <a:rPr kumimoji="1" lang="ja-JP" altLang="en-US" smtClean="0"/>
              <a:t>2026/4/22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A128559-F9ED-4962-B3A0-8C38D4F28AF7}" type="slidenum">
              <a:rPr kumimoji="1" lang="ja-JP" altLang="en-US" smtClean="0"/>
              <a:t>‹#›</a:t>
            </a:fld>
            <a:endParaRPr kumimoji="1" lang="ja-JP" altLang="en-US"/>
          </a:p>
        </p:txBody>
      </p:sp>
    </p:spTree>
    <p:extLst>
      <p:ext uri="{BB962C8B-B14F-4D97-AF65-F5344CB8AC3E}">
        <p14:creationId xmlns:p14="http://schemas.microsoft.com/office/powerpoint/2010/main" val="8247464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82060" y="7485380"/>
            <a:ext cx="4536758" cy="883691"/>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482060" y="955475"/>
            <a:ext cx="4536758" cy="6416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図を追加</a:t>
            </a:r>
          </a:p>
        </p:txBody>
      </p:sp>
      <p:sp>
        <p:nvSpPr>
          <p:cNvPr id="4" name="テキスト プレースホルダー 3"/>
          <p:cNvSpPr>
            <a:spLocks noGrp="1"/>
          </p:cNvSpPr>
          <p:nvPr>
            <p:ph type="body" sz="half" idx="2"/>
          </p:nvPr>
        </p:nvSpPr>
        <p:spPr>
          <a:xfrm>
            <a:off x="1482060" y="8369071"/>
            <a:ext cx="4536758" cy="125498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E0FF96B-136D-407D-9F2A-15FF96A76E9C}" type="datetimeFigureOut">
              <a:rPr kumimoji="1" lang="ja-JP" altLang="en-US" smtClean="0"/>
              <a:t>2026/4/22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A128559-F9ED-4962-B3A0-8C38D4F28AF7}" type="slidenum">
              <a:rPr kumimoji="1" lang="ja-JP" altLang="en-US" smtClean="0"/>
              <a:t>‹#›</a:t>
            </a:fld>
            <a:endParaRPr kumimoji="1" lang="ja-JP" altLang="en-US"/>
          </a:p>
        </p:txBody>
      </p:sp>
    </p:spTree>
    <p:extLst>
      <p:ext uri="{BB962C8B-B14F-4D97-AF65-F5344CB8AC3E}">
        <p14:creationId xmlns:p14="http://schemas.microsoft.com/office/powerpoint/2010/main" val="10602136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78063" y="428232"/>
            <a:ext cx="6805137" cy="178223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78063" y="2495127"/>
            <a:ext cx="6805137" cy="7057150"/>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78063" y="9911198"/>
            <a:ext cx="1764295" cy="569325"/>
          </a:xfrm>
          <a:prstGeom prst="rect">
            <a:avLst/>
          </a:prstGeom>
        </p:spPr>
        <p:txBody>
          <a:bodyPr vert="horz" lIns="91440" tIns="45720" rIns="91440" bIns="45720" rtlCol="0" anchor="ctr"/>
          <a:lstStyle>
            <a:lvl1pPr algn="l">
              <a:defRPr sz="1200">
                <a:solidFill>
                  <a:schemeClr val="tx1">
                    <a:tint val="75000"/>
                  </a:schemeClr>
                </a:solidFill>
              </a:defRPr>
            </a:lvl1pPr>
          </a:lstStyle>
          <a:p>
            <a:fld id="{CE0FF96B-136D-407D-9F2A-15FF96A76E9C}" type="datetimeFigureOut">
              <a:rPr kumimoji="1" lang="ja-JP" altLang="en-US" smtClean="0"/>
              <a:t>2026/4/22</a:t>
            </a:fld>
            <a:endParaRPr kumimoji="1" lang="ja-JP" altLang="en-US"/>
          </a:p>
        </p:txBody>
      </p:sp>
      <p:sp>
        <p:nvSpPr>
          <p:cNvPr id="5" name="フッター プレースホルダー 4"/>
          <p:cNvSpPr>
            <a:spLocks noGrp="1"/>
          </p:cNvSpPr>
          <p:nvPr>
            <p:ph type="ftr" sz="quarter" idx="3"/>
          </p:nvPr>
        </p:nvSpPr>
        <p:spPr>
          <a:xfrm>
            <a:off x="2583432" y="9911198"/>
            <a:ext cx="2394400" cy="5693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5418905" y="9911198"/>
            <a:ext cx="1764295" cy="569325"/>
          </a:xfrm>
          <a:prstGeom prst="rect">
            <a:avLst/>
          </a:prstGeom>
        </p:spPr>
        <p:txBody>
          <a:bodyPr vert="horz" lIns="91440" tIns="45720" rIns="91440" bIns="45720" rtlCol="0" anchor="ctr"/>
          <a:lstStyle>
            <a:lvl1pPr algn="r">
              <a:defRPr sz="1200">
                <a:solidFill>
                  <a:schemeClr val="tx1">
                    <a:tint val="75000"/>
                  </a:schemeClr>
                </a:solidFill>
              </a:defRPr>
            </a:lvl1pPr>
          </a:lstStyle>
          <a:p>
            <a:fld id="{2A128559-F9ED-4962-B3A0-8C38D4F28AF7}" type="slidenum">
              <a:rPr kumimoji="1" lang="ja-JP" altLang="en-US" smtClean="0"/>
              <a:t>‹#›</a:t>
            </a:fld>
            <a:endParaRPr kumimoji="1" lang="ja-JP" altLang="en-US"/>
          </a:p>
        </p:txBody>
      </p:sp>
    </p:spTree>
    <p:extLst>
      <p:ext uri="{BB962C8B-B14F-4D97-AF65-F5344CB8AC3E}">
        <p14:creationId xmlns:p14="http://schemas.microsoft.com/office/powerpoint/2010/main" val="2291979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928222-7966-9CB2-63BB-41FCE18D54C3}"/>
            </a:ext>
          </a:extLst>
        </p:cNvPr>
        <p:cNvGrpSpPr/>
        <p:nvPr/>
      </p:nvGrpSpPr>
      <p:grpSpPr>
        <a:xfrm>
          <a:off x="0" y="0"/>
          <a:ext cx="0" cy="0"/>
          <a:chOff x="0" y="0"/>
          <a:chExt cx="0" cy="0"/>
        </a:xfrm>
      </p:grpSpPr>
      <p:sp>
        <p:nvSpPr>
          <p:cNvPr id="22" name="正方形/長方形 21">
            <a:extLst>
              <a:ext uri="{FF2B5EF4-FFF2-40B4-BE49-F238E27FC236}">
                <a16:creationId xmlns:a16="http://schemas.microsoft.com/office/drawing/2014/main" id="{A03B3C6F-CC4E-4D74-F9C2-F7D1AF7EA7EA}"/>
              </a:ext>
            </a:extLst>
          </p:cNvPr>
          <p:cNvSpPr/>
          <p:nvPr/>
        </p:nvSpPr>
        <p:spPr>
          <a:xfrm>
            <a:off x="-2" y="9451156"/>
            <a:ext cx="7561265" cy="1242244"/>
          </a:xfrm>
          <a:prstGeom prst="rect">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b="1" dirty="0">
                <a:solidFill>
                  <a:schemeClr val="bg1"/>
                </a:solidFill>
                <a:latin typeface="游ゴシック" panose="020B0400000000000000" pitchFamily="50" charset="-128"/>
                <a:ea typeface="游ゴシック" panose="020B0400000000000000" pitchFamily="50" charset="-128"/>
              </a:rPr>
              <a:t>【</a:t>
            </a:r>
            <a:r>
              <a:rPr lang="ja-JP" altLang="en-US" b="1" dirty="0">
                <a:solidFill>
                  <a:schemeClr val="bg1"/>
                </a:solidFill>
                <a:latin typeface="游ゴシック" panose="020B0400000000000000" pitchFamily="50" charset="-128"/>
                <a:ea typeface="游ゴシック" panose="020B0400000000000000" pitchFamily="50" charset="-128"/>
              </a:rPr>
              <a:t>本システムに関するお問合せ先</a:t>
            </a:r>
            <a:r>
              <a:rPr lang="en-US" altLang="ja-JP" b="1" dirty="0">
                <a:solidFill>
                  <a:schemeClr val="bg1"/>
                </a:solidFill>
                <a:latin typeface="游ゴシック" panose="020B0400000000000000" pitchFamily="50" charset="-128"/>
                <a:ea typeface="游ゴシック" panose="020B0400000000000000" pitchFamily="50" charset="-128"/>
              </a:rPr>
              <a:t>】</a:t>
            </a:r>
          </a:p>
          <a:p>
            <a:pPr algn="ctr"/>
            <a:r>
              <a:rPr lang="ja-JP" altLang="en-US" b="1" dirty="0">
                <a:solidFill>
                  <a:schemeClr val="bg1"/>
                </a:solidFill>
                <a:latin typeface="游ゴシック" panose="020B0400000000000000" pitchFamily="50" charset="-128"/>
                <a:ea typeface="游ゴシック" panose="020B0400000000000000" pitchFamily="50" charset="-128"/>
              </a:rPr>
              <a:t>ふくい医療情報連携システム運営協議会</a:t>
            </a:r>
            <a:endParaRPr lang="en-US" altLang="ja-JP" b="1" dirty="0">
              <a:solidFill>
                <a:schemeClr val="bg1"/>
              </a:solidFill>
              <a:latin typeface="游ゴシック" panose="020B0400000000000000" pitchFamily="50" charset="-128"/>
              <a:ea typeface="游ゴシック" panose="020B0400000000000000" pitchFamily="50" charset="-128"/>
            </a:endParaRPr>
          </a:p>
          <a:p>
            <a:pPr algn="ctr"/>
            <a:r>
              <a:rPr lang="ja-JP" altLang="en-US" b="1" dirty="0">
                <a:solidFill>
                  <a:schemeClr val="bg1"/>
                </a:solidFill>
                <a:latin typeface="游ゴシック" panose="020B0400000000000000" pitchFamily="50" charset="-128"/>
                <a:ea typeface="游ゴシック" panose="020B0400000000000000" pitchFamily="50" charset="-128"/>
              </a:rPr>
              <a:t>事務局（福井県医師会内）</a:t>
            </a:r>
            <a:endParaRPr lang="en-US" altLang="ja-JP" b="1" dirty="0">
              <a:solidFill>
                <a:schemeClr val="bg1"/>
              </a:solidFill>
              <a:latin typeface="游ゴシック" panose="020B0400000000000000" pitchFamily="50" charset="-128"/>
              <a:ea typeface="游ゴシック" panose="020B0400000000000000" pitchFamily="50" charset="-128"/>
            </a:endParaRPr>
          </a:p>
          <a:p>
            <a:pPr algn="ctr"/>
            <a:r>
              <a:rPr lang="ja-JP" altLang="en-US" b="1" dirty="0">
                <a:solidFill>
                  <a:schemeClr val="bg1"/>
                </a:solidFill>
                <a:latin typeface="游ゴシック" panose="020B0400000000000000" pitchFamily="50" charset="-128"/>
                <a:ea typeface="游ゴシック" panose="020B0400000000000000" pitchFamily="50" charset="-128"/>
              </a:rPr>
              <a:t>ＴＥＬ　</a:t>
            </a:r>
            <a:r>
              <a:rPr lang="en-US" altLang="ja-JP" b="1" dirty="0">
                <a:solidFill>
                  <a:schemeClr val="bg1"/>
                </a:solidFill>
                <a:latin typeface="游ゴシック" panose="020B0400000000000000" pitchFamily="50" charset="-128"/>
                <a:ea typeface="游ゴシック" panose="020B0400000000000000" pitchFamily="50" charset="-128"/>
              </a:rPr>
              <a:t>0776-24-0387</a:t>
            </a:r>
            <a:endParaRPr lang="ja-JP" altLang="en-US" b="1" dirty="0">
              <a:solidFill>
                <a:schemeClr val="bg1"/>
              </a:solidFill>
              <a:latin typeface="游ゴシック" panose="020B0400000000000000" pitchFamily="50" charset="-128"/>
              <a:ea typeface="游ゴシック" panose="020B0400000000000000" pitchFamily="50" charset="-128"/>
            </a:endParaRPr>
          </a:p>
        </p:txBody>
      </p:sp>
      <p:pic>
        <p:nvPicPr>
          <p:cNvPr id="1026" name="Picture 2">
            <a:extLst>
              <a:ext uri="{FF2B5EF4-FFF2-40B4-BE49-F238E27FC236}">
                <a16:creationId xmlns:a16="http://schemas.microsoft.com/office/drawing/2014/main" id="{733C557E-A1FD-F02A-B323-3AF99EC3385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1859" y="1778750"/>
            <a:ext cx="7026281" cy="5670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テキスト ボックス 3">
            <a:extLst>
              <a:ext uri="{FF2B5EF4-FFF2-40B4-BE49-F238E27FC236}">
                <a16:creationId xmlns:a16="http://schemas.microsoft.com/office/drawing/2014/main" id="{804F1A42-5C4C-DED2-5302-809D54E313CC}"/>
              </a:ext>
            </a:extLst>
          </p:cNvPr>
          <p:cNvSpPr txBox="1"/>
          <p:nvPr/>
        </p:nvSpPr>
        <p:spPr>
          <a:xfrm>
            <a:off x="313282" y="306824"/>
            <a:ext cx="7026282" cy="1391215"/>
          </a:xfrm>
          <a:prstGeom prst="rect">
            <a:avLst/>
          </a:prstGeom>
          <a:noFill/>
        </p:spPr>
        <p:txBody>
          <a:bodyPr wrap="none" rtlCol="0">
            <a:spAutoFit/>
          </a:bodyPr>
          <a:lstStyle/>
          <a:p>
            <a:pPr algn="ctr">
              <a:lnSpc>
                <a:spcPts val="5000"/>
              </a:lnSpc>
            </a:pPr>
            <a:r>
              <a:rPr lang="ja-JP" altLang="en-US" sz="4800" b="1" spc="50" dirty="0">
                <a:ln w="12700" cmpd="sng">
                  <a:solidFill>
                    <a:schemeClr val="accent6">
                      <a:satMod val="120000"/>
                      <a:shade val="80000"/>
                    </a:schemeClr>
                  </a:solidFill>
                  <a:prstDash val="solid"/>
                </a:ln>
                <a:solidFill>
                  <a:srgbClr val="FF0000"/>
                </a:solidFill>
                <a:effectLst>
                  <a:glow rad="165100">
                    <a:schemeClr val="bg1"/>
                  </a:glow>
                </a:effectLst>
                <a:latin typeface="UD デジタル 教科書体 N" panose="02020400000000000000" pitchFamily="17" charset="-128"/>
                <a:ea typeface="UD デジタル 教科書体 N" panose="02020400000000000000" pitchFamily="17" charset="-128"/>
                <a:cs typeface="メイリオ" pitchFamily="50" charset="-128"/>
              </a:rPr>
              <a:t>ふくいメディカルネット</a:t>
            </a:r>
            <a:endParaRPr lang="en-US" altLang="ja-JP" sz="4800" b="1" spc="50" dirty="0">
              <a:ln w="12700" cmpd="sng">
                <a:solidFill>
                  <a:schemeClr val="accent6">
                    <a:satMod val="120000"/>
                    <a:shade val="80000"/>
                  </a:schemeClr>
                </a:solidFill>
                <a:prstDash val="solid"/>
              </a:ln>
              <a:solidFill>
                <a:srgbClr val="FF0000"/>
              </a:solidFill>
              <a:effectLst>
                <a:glow rad="165100">
                  <a:schemeClr val="bg1"/>
                </a:glow>
              </a:effectLst>
              <a:latin typeface="UD デジタル 教科書体 N" panose="02020400000000000000" pitchFamily="17" charset="-128"/>
              <a:ea typeface="UD デジタル 教科書体 N" panose="02020400000000000000" pitchFamily="17" charset="-128"/>
              <a:cs typeface="メイリオ" pitchFamily="50" charset="-128"/>
            </a:endParaRPr>
          </a:p>
          <a:p>
            <a:pPr algn="ctr">
              <a:lnSpc>
                <a:spcPts val="5000"/>
              </a:lnSpc>
            </a:pPr>
            <a:r>
              <a:rPr lang="ja-JP" altLang="en-US" sz="4800" b="1" spc="50" dirty="0">
                <a:ln w="12700" cmpd="sng">
                  <a:solidFill>
                    <a:schemeClr val="accent6">
                      <a:satMod val="120000"/>
                      <a:shade val="80000"/>
                    </a:schemeClr>
                  </a:solidFill>
                  <a:prstDash val="solid"/>
                </a:ln>
                <a:solidFill>
                  <a:srgbClr val="FF0000"/>
                </a:solidFill>
                <a:effectLst>
                  <a:glow rad="165100">
                    <a:schemeClr val="bg1"/>
                  </a:glow>
                </a:effectLst>
                <a:latin typeface="UD デジタル 教科書体 N" panose="02020400000000000000" pitchFamily="17" charset="-128"/>
                <a:ea typeface="UD デジタル 教科書体 N" panose="02020400000000000000" pitchFamily="17" charset="-128"/>
                <a:cs typeface="メイリオ" pitchFamily="50" charset="-128"/>
              </a:rPr>
              <a:t>に参加しています</a:t>
            </a:r>
            <a:endParaRPr lang="en-US" altLang="ja-JP" sz="4800" b="1" spc="50" dirty="0">
              <a:ln w="12700" cmpd="sng">
                <a:solidFill>
                  <a:schemeClr val="accent6">
                    <a:satMod val="120000"/>
                    <a:shade val="80000"/>
                  </a:schemeClr>
                </a:solidFill>
                <a:prstDash val="solid"/>
              </a:ln>
              <a:solidFill>
                <a:srgbClr val="FF0000"/>
              </a:solidFill>
              <a:effectLst>
                <a:glow rad="165100">
                  <a:schemeClr val="bg1"/>
                </a:glow>
              </a:effectLst>
              <a:latin typeface="UD デジタル 教科書体 N" panose="02020400000000000000" pitchFamily="17" charset="-128"/>
              <a:ea typeface="UD デジタル 教科書体 N" panose="02020400000000000000" pitchFamily="17" charset="-128"/>
              <a:cs typeface="メイリオ" pitchFamily="50" charset="-128"/>
            </a:endParaRPr>
          </a:p>
        </p:txBody>
      </p:sp>
      <p:sp>
        <p:nvSpPr>
          <p:cNvPr id="5" name="テキスト ボックス 4">
            <a:extLst>
              <a:ext uri="{FF2B5EF4-FFF2-40B4-BE49-F238E27FC236}">
                <a16:creationId xmlns:a16="http://schemas.microsoft.com/office/drawing/2014/main" id="{096AC82D-E59C-6B6B-5456-E2BC270EC756}"/>
              </a:ext>
            </a:extLst>
          </p:cNvPr>
          <p:cNvSpPr txBox="1"/>
          <p:nvPr/>
        </p:nvSpPr>
        <p:spPr>
          <a:xfrm>
            <a:off x="246206" y="1778453"/>
            <a:ext cx="7058132" cy="1477328"/>
          </a:xfrm>
          <a:prstGeom prst="rect">
            <a:avLst/>
          </a:prstGeom>
          <a:noFill/>
        </p:spPr>
        <p:txBody>
          <a:bodyPr wrap="square" rtlCol="0">
            <a:spAutoFit/>
          </a:bodyPr>
          <a:lstStyle/>
          <a:p>
            <a:r>
              <a:rPr lang="ja-JP" altLang="en-US" b="1" dirty="0">
                <a:latin typeface="游ゴシック" panose="020B0400000000000000" pitchFamily="50" charset="-128"/>
                <a:ea typeface="游ゴシック" panose="020B0400000000000000" pitchFamily="50" charset="-128"/>
              </a:rPr>
              <a:t>本院では、県内の医療機関と協力し、患者さんの大切な診療情報を安全に共有できる「ふくいメディカルネット」を利用しています。患者さんにご同意いただいたうえで、検査結果や処方の内容、検査画像などをほかの医療機関とも確認し合い、安心して医療を受けていただけるよう取り組んでいます。</a:t>
            </a:r>
            <a:endParaRPr kumimoji="1" lang="ja-JP" altLang="en-US" b="1" dirty="0">
              <a:effectLst>
                <a:glow rad="101600">
                  <a:schemeClr val="bg1">
                    <a:alpha val="60000"/>
                  </a:schemeClr>
                </a:glow>
              </a:effectLst>
              <a:latin typeface="游ゴシック" panose="020B0400000000000000" pitchFamily="50" charset="-128"/>
              <a:ea typeface="游ゴシック" panose="020B0400000000000000" pitchFamily="50" charset="-128"/>
            </a:endParaRPr>
          </a:p>
        </p:txBody>
      </p:sp>
      <p:sp>
        <p:nvSpPr>
          <p:cNvPr id="8" name="正方形/長方形 7"/>
          <p:cNvSpPr/>
          <p:nvPr/>
        </p:nvSpPr>
        <p:spPr>
          <a:xfrm>
            <a:off x="246206" y="3416609"/>
            <a:ext cx="7093358" cy="2355118"/>
          </a:xfrm>
          <a:prstGeom prst="rect">
            <a:avLst/>
          </a:prstGeom>
          <a:solidFill>
            <a:schemeClr val="bg1">
              <a:alpha val="75000"/>
            </a:schemeClr>
          </a:solid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ja-JP" altLang="en-US" b="1" dirty="0">
                <a:solidFill>
                  <a:schemeClr val="tx1"/>
                </a:solidFill>
                <a:latin typeface="游ゴシック" panose="020B0400000000000000" pitchFamily="50" charset="-128"/>
                <a:ea typeface="游ゴシック" panose="020B0400000000000000" pitchFamily="50" charset="-128"/>
              </a:rPr>
              <a:t>＜連携医療機関＞</a:t>
            </a:r>
            <a:endParaRPr lang="en-US" altLang="ja-JP" b="1" dirty="0">
              <a:solidFill>
                <a:schemeClr val="tx1"/>
              </a:solidFill>
              <a:latin typeface="游ゴシック" panose="020B0400000000000000" pitchFamily="50" charset="-128"/>
              <a:ea typeface="游ゴシック" panose="020B0400000000000000" pitchFamily="50" charset="-128"/>
            </a:endParaRPr>
          </a:p>
          <a:p>
            <a:endParaRPr kumimoji="1" lang="ja-JP" altLang="en-US" dirty="0">
              <a:solidFill>
                <a:schemeClr val="tx1"/>
              </a:solidFill>
            </a:endParaRPr>
          </a:p>
        </p:txBody>
      </p:sp>
      <p:sp>
        <p:nvSpPr>
          <p:cNvPr id="3" name="吹き出し: 折線 2">
            <a:extLst>
              <a:ext uri="{FF2B5EF4-FFF2-40B4-BE49-F238E27FC236}">
                <a16:creationId xmlns:a16="http://schemas.microsoft.com/office/drawing/2014/main" id="{CC294424-8D45-3C57-B4AB-55D499D25D08}"/>
              </a:ext>
            </a:extLst>
          </p:cNvPr>
          <p:cNvSpPr/>
          <p:nvPr/>
        </p:nvSpPr>
        <p:spPr>
          <a:xfrm>
            <a:off x="8461151" y="2475297"/>
            <a:ext cx="2808312" cy="1071203"/>
          </a:xfrm>
          <a:prstGeom prst="borderCallout2">
            <a:avLst>
              <a:gd name="adj1" fmla="val 18750"/>
              <a:gd name="adj2" fmla="val -8333"/>
              <a:gd name="adj3" fmla="val 18750"/>
              <a:gd name="adj4" fmla="val -16667"/>
              <a:gd name="adj5" fmla="val 97709"/>
              <a:gd name="adj6" fmla="val -27498"/>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dirty="0">
                <a:latin typeface="UD デジタル 教科書体 N" panose="02020400000000000000" pitchFamily="17" charset="-128"/>
                <a:ea typeface="UD デジタル 教科書体 N" panose="02020400000000000000" pitchFamily="17" charset="-128"/>
              </a:rPr>
              <a:t>連携をなされている情報開示医療機関名等をご記入願います。</a:t>
            </a:r>
            <a:endParaRPr kumimoji="1" lang="ja-JP" altLang="en-US" dirty="0">
              <a:latin typeface="UD デジタル 教科書体 N" panose="02020400000000000000" pitchFamily="17" charset="-128"/>
              <a:ea typeface="UD デジタル 教科書体 N" panose="02020400000000000000" pitchFamily="17" charset="-128"/>
            </a:endParaRPr>
          </a:p>
        </p:txBody>
      </p:sp>
      <p:sp>
        <p:nvSpPr>
          <p:cNvPr id="7" name="テキスト ボックス 6">
            <a:extLst>
              <a:ext uri="{FF2B5EF4-FFF2-40B4-BE49-F238E27FC236}">
                <a16:creationId xmlns:a16="http://schemas.microsoft.com/office/drawing/2014/main" id="{F2391373-9471-31CF-7C45-3580355B04A1}"/>
              </a:ext>
            </a:extLst>
          </p:cNvPr>
          <p:cNvSpPr txBox="1"/>
          <p:nvPr/>
        </p:nvSpPr>
        <p:spPr>
          <a:xfrm>
            <a:off x="8461151" y="3685572"/>
            <a:ext cx="3672408" cy="7017306"/>
          </a:xfrm>
          <a:prstGeom prst="rect">
            <a:avLst/>
          </a:prstGeom>
          <a:noFill/>
        </p:spPr>
        <p:txBody>
          <a:bodyPr wrap="square" rtlCol="0">
            <a:spAutoFit/>
          </a:bodyPr>
          <a:lstStyle/>
          <a:p>
            <a:r>
              <a:rPr kumimoji="1" lang="ja-JP" altLang="en-US" dirty="0">
                <a:solidFill>
                  <a:schemeClr val="bg1"/>
                </a:solidFill>
                <a:latin typeface="游明朝" panose="02020400000000000000" pitchFamily="18" charset="-128"/>
                <a:ea typeface="游明朝" panose="02020400000000000000" pitchFamily="18" charset="-128"/>
              </a:rPr>
              <a:t>＜情報開示医療機関一覧＞</a:t>
            </a:r>
            <a:endParaRPr kumimoji="1" lang="en-US" altLang="ja-JP" dirty="0">
              <a:solidFill>
                <a:schemeClr val="bg1"/>
              </a:solidFill>
              <a:latin typeface="游明朝" panose="02020400000000000000" pitchFamily="18" charset="-128"/>
              <a:ea typeface="游明朝" panose="02020400000000000000" pitchFamily="18" charset="-128"/>
            </a:endParaRPr>
          </a:p>
          <a:p>
            <a:r>
              <a:rPr lang="ja-JP" altLang="en-US" dirty="0">
                <a:solidFill>
                  <a:schemeClr val="bg1"/>
                </a:solidFill>
                <a:latin typeface="游明朝" panose="02020400000000000000" pitchFamily="18" charset="-128"/>
                <a:ea typeface="游明朝" panose="02020400000000000000" pitchFamily="18" charset="-128"/>
              </a:rPr>
              <a:t>福井大学医学部附属病院</a:t>
            </a:r>
          </a:p>
          <a:p>
            <a:r>
              <a:rPr lang="ja-JP" altLang="en-US" dirty="0">
                <a:solidFill>
                  <a:schemeClr val="bg1"/>
                </a:solidFill>
                <a:latin typeface="游明朝" panose="02020400000000000000" pitchFamily="18" charset="-128"/>
                <a:ea typeface="游明朝" panose="02020400000000000000" pitchFamily="18" charset="-128"/>
              </a:rPr>
              <a:t>福井県済生会病院</a:t>
            </a:r>
          </a:p>
          <a:p>
            <a:r>
              <a:rPr lang="ja-JP" altLang="en-US" dirty="0">
                <a:solidFill>
                  <a:schemeClr val="bg1"/>
                </a:solidFill>
                <a:latin typeface="游明朝" panose="02020400000000000000" pitchFamily="18" charset="-128"/>
                <a:ea typeface="游明朝" panose="02020400000000000000" pitchFamily="18" charset="-128"/>
              </a:rPr>
              <a:t>福井県立病院</a:t>
            </a:r>
          </a:p>
          <a:p>
            <a:r>
              <a:rPr lang="ja-JP" altLang="en-US" dirty="0">
                <a:solidFill>
                  <a:schemeClr val="bg1"/>
                </a:solidFill>
                <a:latin typeface="游明朝" panose="02020400000000000000" pitchFamily="18" charset="-128"/>
                <a:ea typeface="游明朝" panose="02020400000000000000" pitchFamily="18" charset="-128"/>
              </a:rPr>
              <a:t>福井赤十字病院</a:t>
            </a:r>
          </a:p>
          <a:p>
            <a:r>
              <a:rPr lang="ja-JP" altLang="en-US" dirty="0">
                <a:solidFill>
                  <a:schemeClr val="bg1"/>
                </a:solidFill>
                <a:latin typeface="游明朝" panose="02020400000000000000" pitchFamily="18" charset="-128"/>
                <a:ea typeface="游明朝" panose="02020400000000000000" pitchFamily="18" charset="-128"/>
              </a:rPr>
              <a:t>福井循環器病院</a:t>
            </a:r>
          </a:p>
          <a:p>
            <a:r>
              <a:rPr lang="ja-JP" altLang="en-US" dirty="0">
                <a:solidFill>
                  <a:schemeClr val="bg1"/>
                </a:solidFill>
                <a:latin typeface="游明朝" panose="02020400000000000000" pitchFamily="18" charset="-128"/>
                <a:ea typeface="游明朝" panose="02020400000000000000" pitchFamily="18" charset="-128"/>
              </a:rPr>
              <a:t>福井勝山総合病院</a:t>
            </a:r>
          </a:p>
          <a:p>
            <a:r>
              <a:rPr lang="ja-JP" altLang="en-US" dirty="0">
                <a:solidFill>
                  <a:schemeClr val="bg1"/>
                </a:solidFill>
                <a:latin typeface="游明朝" panose="02020400000000000000" pitchFamily="18" charset="-128"/>
                <a:ea typeface="游明朝" panose="02020400000000000000" pitchFamily="18" charset="-128"/>
              </a:rPr>
              <a:t>公立丹南病院</a:t>
            </a:r>
          </a:p>
          <a:p>
            <a:r>
              <a:rPr lang="ja-JP" altLang="en-US" dirty="0">
                <a:solidFill>
                  <a:schemeClr val="bg1"/>
                </a:solidFill>
                <a:latin typeface="游明朝" panose="02020400000000000000" pitchFamily="18" charset="-128"/>
                <a:ea typeface="游明朝" panose="02020400000000000000" pitchFamily="18" charset="-128"/>
              </a:rPr>
              <a:t>杉田玄白記念公立小浜病院</a:t>
            </a:r>
          </a:p>
          <a:p>
            <a:r>
              <a:rPr lang="ja-JP" altLang="en-US" dirty="0">
                <a:solidFill>
                  <a:schemeClr val="bg1"/>
                </a:solidFill>
                <a:latin typeface="游明朝" panose="02020400000000000000" pitchFamily="18" charset="-128"/>
                <a:ea typeface="游明朝" panose="02020400000000000000" pitchFamily="18" charset="-128"/>
              </a:rPr>
              <a:t>市立敦賀病院</a:t>
            </a:r>
          </a:p>
          <a:p>
            <a:r>
              <a:rPr lang="ja-JP" altLang="en-US" dirty="0">
                <a:solidFill>
                  <a:schemeClr val="bg1"/>
                </a:solidFill>
                <a:latin typeface="游明朝" panose="02020400000000000000" pitchFamily="18" charset="-128"/>
                <a:ea typeface="游明朝" panose="02020400000000000000" pitchFamily="18" charset="-128"/>
              </a:rPr>
              <a:t>坂井市立三国病院</a:t>
            </a:r>
          </a:p>
          <a:p>
            <a:r>
              <a:rPr lang="ja-JP" altLang="en-US" dirty="0">
                <a:solidFill>
                  <a:schemeClr val="bg1"/>
                </a:solidFill>
                <a:latin typeface="游明朝" panose="02020400000000000000" pitchFamily="18" charset="-128"/>
                <a:ea typeface="游明朝" panose="02020400000000000000" pitchFamily="18" charset="-128"/>
              </a:rPr>
              <a:t>福井総合病院</a:t>
            </a:r>
          </a:p>
          <a:p>
            <a:r>
              <a:rPr lang="ja-JP" altLang="en-US" dirty="0">
                <a:solidFill>
                  <a:schemeClr val="bg1"/>
                </a:solidFill>
                <a:latin typeface="游明朝" panose="02020400000000000000" pitchFamily="18" charset="-128"/>
                <a:ea typeface="游明朝" panose="02020400000000000000" pitchFamily="18" charset="-128"/>
              </a:rPr>
              <a:t>嶋田病院</a:t>
            </a:r>
          </a:p>
          <a:p>
            <a:r>
              <a:rPr lang="ja-JP" altLang="en-US" dirty="0">
                <a:solidFill>
                  <a:schemeClr val="bg1"/>
                </a:solidFill>
                <a:latin typeface="游明朝" panose="02020400000000000000" pitchFamily="18" charset="-128"/>
                <a:ea typeface="游明朝" panose="02020400000000000000" pitchFamily="18" charset="-128"/>
              </a:rPr>
              <a:t>福井厚生病院</a:t>
            </a:r>
          </a:p>
          <a:p>
            <a:r>
              <a:rPr lang="ja-JP" altLang="en-US" dirty="0">
                <a:solidFill>
                  <a:schemeClr val="bg1"/>
                </a:solidFill>
                <a:latin typeface="游明朝" panose="02020400000000000000" pitchFamily="18" charset="-128"/>
                <a:ea typeface="游明朝" panose="02020400000000000000" pitchFamily="18" charset="-128"/>
              </a:rPr>
              <a:t>春江病院</a:t>
            </a:r>
          </a:p>
          <a:p>
            <a:r>
              <a:rPr lang="ja-JP" altLang="en-US" dirty="0">
                <a:solidFill>
                  <a:schemeClr val="bg1"/>
                </a:solidFill>
                <a:latin typeface="游明朝" panose="02020400000000000000" pitchFamily="18" charset="-128"/>
                <a:ea typeface="游明朝" panose="02020400000000000000" pitchFamily="18" charset="-128"/>
              </a:rPr>
              <a:t>木村病院（あわら市）</a:t>
            </a:r>
          </a:p>
          <a:p>
            <a:r>
              <a:rPr lang="ja-JP" altLang="en-US" dirty="0">
                <a:solidFill>
                  <a:schemeClr val="bg1"/>
                </a:solidFill>
                <a:latin typeface="游明朝" panose="02020400000000000000" pitchFamily="18" charset="-128"/>
                <a:ea typeface="游明朝" panose="02020400000000000000" pitchFamily="18" charset="-128"/>
              </a:rPr>
              <a:t>越前町国民健康保険織田病院</a:t>
            </a:r>
          </a:p>
          <a:p>
            <a:r>
              <a:rPr lang="ja-JP" altLang="en-US" dirty="0">
                <a:solidFill>
                  <a:schemeClr val="bg1"/>
                </a:solidFill>
                <a:latin typeface="游明朝" panose="02020400000000000000" pitchFamily="18" charset="-128"/>
                <a:ea typeface="游明朝" panose="02020400000000000000" pitchFamily="18" charset="-128"/>
              </a:rPr>
              <a:t>木村病院（鯖江市）</a:t>
            </a:r>
          </a:p>
          <a:p>
            <a:r>
              <a:rPr lang="ja-JP" altLang="en-US" dirty="0">
                <a:solidFill>
                  <a:schemeClr val="bg1"/>
                </a:solidFill>
                <a:latin typeface="游明朝" panose="02020400000000000000" pitchFamily="18" charset="-128"/>
                <a:ea typeface="游明朝" panose="02020400000000000000" pitchFamily="18" charset="-128"/>
              </a:rPr>
              <a:t>林病院</a:t>
            </a:r>
          </a:p>
          <a:p>
            <a:r>
              <a:rPr lang="ja-JP" altLang="en-US" dirty="0">
                <a:solidFill>
                  <a:schemeClr val="bg1"/>
                </a:solidFill>
                <a:latin typeface="游明朝" panose="02020400000000000000" pitchFamily="18" charset="-128"/>
                <a:ea typeface="游明朝" panose="02020400000000000000" pitchFamily="18" charset="-128"/>
              </a:rPr>
              <a:t>若狭高浜病院</a:t>
            </a:r>
          </a:p>
          <a:p>
            <a:r>
              <a:rPr lang="ja-JP" altLang="en-US" dirty="0">
                <a:solidFill>
                  <a:schemeClr val="bg1"/>
                </a:solidFill>
                <a:latin typeface="游明朝" panose="02020400000000000000" pitchFamily="18" charset="-128"/>
                <a:ea typeface="游明朝" panose="02020400000000000000" pitchFamily="18" charset="-128"/>
              </a:rPr>
              <a:t>国立病院機構敦賀医療センター</a:t>
            </a:r>
            <a:endParaRPr lang="en-US" altLang="ja-JP" dirty="0">
              <a:solidFill>
                <a:schemeClr val="bg1"/>
              </a:solidFill>
              <a:latin typeface="游明朝" panose="02020400000000000000" pitchFamily="18" charset="-128"/>
              <a:ea typeface="游明朝" panose="02020400000000000000" pitchFamily="18" charset="-128"/>
            </a:endParaRPr>
          </a:p>
          <a:p>
            <a:endParaRPr lang="en-US" altLang="ja-JP" dirty="0">
              <a:solidFill>
                <a:schemeClr val="bg1"/>
              </a:solidFill>
              <a:latin typeface="游明朝" panose="02020400000000000000" pitchFamily="18" charset="-128"/>
              <a:ea typeface="游明朝" panose="02020400000000000000" pitchFamily="18" charset="-128"/>
            </a:endParaRPr>
          </a:p>
          <a:p>
            <a:endParaRPr lang="ja-JP" altLang="en-US" dirty="0">
              <a:solidFill>
                <a:schemeClr val="bg1"/>
              </a:solidFill>
              <a:latin typeface="游明朝" panose="02020400000000000000" pitchFamily="18" charset="-128"/>
              <a:ea typeface="游明朝" panose="02020400000000000000" pitchFamily="18" charset="-128"/>
            </a:endParaRPr>
          </a:p>
          <a:p>
            <a:endParaRPr kumimoji="1" lang="en-US" altLang="ja-JP" dirty="0">
              <a:solidFill>
                <a:schemeClr val="bg1"/>
              </a:solidFill>
              <a:latin typeface="游明朝" panose="02020400000000000000" pitchFamily="18" charset="-128"/>
              <a:ea typeface="游明朝" panose="02020400000000000000" pitchFamily="18" charset="-128"/>
            </a:endParaRPr>
          </a:p>
          <a:p>
            <a:endParaRPr kumimoji="1" lang="ja-JP" altLang="en-US" dirty="0">
              <a:solidFill>
                <a:schemeClr val="bg1"/>
              </a:solidFill>
              <a:latin typeface="游明朝" panose="02020400000000000000" pitchFamily="18" charset="-128"/>
              <a:ea typeface="游明朝" panose="02020400000000000000" pitchFamily="18" charset="-128"/>
            </a:endParaRPr>
          </a:p>
        </p:txBody>
      </p:sp>
      <p:sp>
        <p:nvSpPr>
          <p:cNvPr id="10" name="テキスト ボックス 9">
            <a:extLst>
              <a:ext uri="{FF2B5EF4-FFF2-40B4-BE49-F238E27FC236}">
                <a16:creationId xmlns:a16="http://schemas.microsoft.com/office/drawing/2014/main" id="{F1368523-B236-0589-F9D8-A77674B30AE8}"/>
              </a:ext>
            </a:extLst>
          </p:cNvPr>
          <p:cNvSpPr txBox="1"/>
          <p:nvPr/>
        </p:nvSpPr>
        <p:spPr>
          <a:xfrm>
            <a:off x="341022" y="6305268"/>
            <a:ext cx="3259588" cy="2585323"/>
          </a:xfrm>
          <a:prstGeom prst="rect">
            <a:avLst/>
          </a:prstGeom>
          <a:noFill/>
        </p:spPr>
        <p:txBody>
          <a:bodyPr wrap="square" rtlCol="0">
            <a:spAutoFit/>
          </a:bodyPr>
          <a:lstStyle/>
          <a:p>
            <a:r>
              <a:rPr lang="ja-JP" altLang="en-US" dirty="0">
                <a:latin typeface="UD デジタル 教科書体 N" panose="02020400000000000000" pitchFamily="17" charset="-128"/>
                <a:ea typeface="UD デジタル 教科書体 N" panose="02020400000000000000" pitchFamily="17" charset="-128"/>
              </a:rPr>
              <a:t>◆各省庁のガイドラインに準拠したセキュリティを確保したシステムです。</a:t>
            </a:r>
            <a:endParaRPr lang="en-US" altLang="ja-JP" dirty="0">
              <a:latin typeface="UD デジタル 教科書体 N" panose="02020400000000000000" pitchFamily="17" charset="-128"/>
              <a:ea typeface="UD デジタル 教科書体 N" panose="02020400000000000000" pitchFamily="17" charset="-128"/>
            </a:endParaRPr>
          </a:p>
          <a:p>
            <a:endParaRPr lang="ja-JP" altLang="en-US" dirty="0">
              <a:latin typeface="UD デジタル 教科書体 N" panose="02020400000000000000" pitchFamily="17" charset="-128"/>
              <a:ea typeface="UD デジタル 教科書体 N" panose="02020400000000000000" pitchFamily="17" charset="-128"/>
            </a:endParaRPr>
          </a:p>
          <a:p>
            <a:r>
              <a:rPr lang="ja-JP" altLang="en-US" dirty="0">
                <a:latin typeface="UD デジタル 教科書体 N" panose="02020400000000000000" pitchFamily="17" charset="-128"/>
                <a:ea typeface="UD デジタル 教科書体 N" panose="02020400000000000000" pitchFamily="17" charset="-128"/>
              </a:rPr>
              <a:t>◆同意をした患者さんの情報のみが公開されます。病院の全ての診療情報が公開されるわけではありません。また同意はいつでも撤回できます。</a:t>
            </a:r>
          </a:p>
        </p:txBody>
      </p:sp>
      <p:pic>
        <p:nvPicPr>
          <p:cNvPr id="12" name="グラフィックス 11" descr="電話 単色塗りつぶし">
            <a:extLst>
              <a:ext uri="{FF2B5EF4-FFF2-40B4-BE49-F238E27FC236}">
                <a16:creationId xmlns:a16="http://schemas.microsoft.com/office/drawing/2014/main" id="{A5297555-F6DF-5913-BE6B-D8C00571E3B7}"/>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274794" y="9436639"/>
            <a:ext cx="1242782" cy="1242782"/>
          </a:xfrm>
          <a:prstGeom prst="rect">
            <a:avLst/>
          </a:prstGeom>
        </p:spPr>
      </p:pic>
      <p:pic>
        <p:nvPicPr>
          <p:cNvPr id="16" name="図 15">
            <a:extLst>
              <a:ext uri="{FF2B5EF4-FFF2-40B4-BE49-F238E27FC236}">
                <a16:creationId xmlns:a16="http://schemas.microsoft.com/office/drawing/2014/main" id="{F38C3148-0442-553D-D731-84B02C8942EC}"/>
              </a:ext>
            </a:extLst>
          </p:cNvPr>
          <p:cNvPicPr>
            <a:picLocks noChangeAspect="1"/>
          </p:cNvPicPr>
          <p:nvPr/>
        </p:nvPicPr>
        <p:blipFill>
          <a:blip r:embed="rId5"/>
          <a:stretch>
            <a:fillRect/>
          </a:stretch>
        </p:blipFill>
        <p:spPr>
          <a:xfrm>
            <a:off x="3761432" y="6009017"/>
            <a:ext cx="3629261" cy="3203098"/>
          </a:xfrm>
          <a:prstGeom prst="rect">
            <a:avLst/>
          </a:prstGeom>
        </p:spPr>
      </p:pic>
    </p:spTree>
    <p:extLst>
      <p:ext uri="{BB962C8B-B14F-4D97-AF65-F5344CB8AC3E}">
        <p14:creationId xmlns:p14="http://schemas.microsoft.com/office/powerpoint/2010/main" val="746858813"/>
      </p:ext>
    </p:extLst>
  </p:cSld>
  <p:clrMapOvr>
    <a:masterClrMapping/>
  </p:clrMapOvr>
</p:sld>
</file>

<file path=ppt/theme/theme1.xml><?xml version="1.0" encoding="utf-8"?>
<a:theme xmlns:a="http://schemas.openxmlformats.org/drawingml/2006/main" name="21276_bosai-kunren_po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21276_bosai-kunren_poster</Template>
  <TotalTime>244</TotalTime>
  <Words>246</Words>
  <Application>Microsoft Office PowerPoint</Application>
  <PresentationFormat>ユーザー設定</PresentationFormat>
  <Paragraphs>36</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UD デジタル 教科書体 N</vt:lpstr>
      <vt:lpstr>游ゴシック</vt:lpstr>
      <vt:lpstr>游明朝</vt:lpstr>
      <vt:lpstr>Arial</vt:lpstr>
      <vt:lpstr>Calibri</vt:lpstr>
      <vt:lpstr>21276_bosai-kunren_poster</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中山 崇嗣</dc:creator>
  <cp:lastModifiedBy>pc1002</cp:lastModifiedBy>
  <cp:revision>35</cp:revision>
  <cp:lastPrinted>2019-09-09T00:25:36Z</cp:lastPrinted>
  <dcterms:created xsi:type="dcterms:W3CDTF">2019-07-17T01:37:07Z</dcterms:created>
  <dcterms:modified xsi:type="dcterms:W3CDTF">2026-04-22T02:08:32Z</dcterms:modified>
</cp:coreProperties>
</file>